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2" r:id="rId8"/>
    <p:sldId id="263" r:id="rId9"/>
    <p:sldId id="261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18BA-82A1-48F1-A530-58D92099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BC4B8-E75B-467E-AB81-B9A828A4A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FD7A-785D-4E7D-BC93-3B20E95B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B8087-A196-41F9-B894-6782FD4F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E7BB-CF0E-4FA4-A8C0-A5AA4921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2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AA8B0-CC08-4FA4-81D3-B68E2B38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A1487-C5B1-4F08-AAF8-7DADEA7C0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CFA9B-C997-479E-8A70-8680C454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2E8D2-774B-4D63-8C0B-CBE57967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FFB50-A1F5-44F3-9968-EAF6C8D0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92BBD-9046-4090-A445-E7DC99C87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6DF6F-979C-441C-88FA-F397D2E41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36002-5754-43F6-A265-174E2D5D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E0C2F-B901-4405-BD35-2760CECF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A6214-52A4-47E2-997A-13F0779C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0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ACB9-8C47-4E2C-ACD7-62D41F06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2F0E2-D15F-4F4F-8855-2F57C724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A734-3DC6-4240-AF1A-E8575E11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E30FA-3C35-4A9F-B643-533ABCE7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3B3E6-3E9F-4AD7-8E4A-3B99A69C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A5CA-C578-43F5-AFF3-22411551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2DBA9-692F-4E05-A874-FE54B13C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5D7C-C94F-4FEA-B9C7-D83842A4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C0A8D-4D81-428A-BF05-FCA889AB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664B6-4976-4C87-8CC4-B7286A44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34DB-F12D-43CE-9F75-B11B3256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B45D1-E21D-405D-9592-6E2FF8C9C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66D73-7FB6-46BC-A3BA-CDE7E0F9C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B3E20-757B-476C-A336-8BE18127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7E691-9F0A-4CFE-811E-E671A00A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AF79B-D042-4965-BAB0-1E927898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796F-99AD-41A1-B7F3-3A3C758D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9465E-188F-408D-930E-034A793E9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4A9B9-DFA0-4F95-B92E-76E27B524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A0EB4-F666-4FBB-BDE6-C87940EF9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5FA30-2EEB-48C4-894D-48CDBF608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E4A53-A898-4EF8-91FC-9E3960F4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A842C-1F68-4748-B358-F1322100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CFFF7-DB86-427E-90F5-D3EF1F4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1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A13D1-62FC-4B64-8183-48AB5273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0C2194-323B-4655-B5D2-8F0D7B1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B15B4-DCB1-49B7-A1EC-EA5A20E4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80D11-E9EC-4B4C-9317-73C368BF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32408E-4F7F-4840-AF4B-81D0E8FD0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144813-645C-4EE3-8EDB-07495A44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CC786-F29C-4AA5-9D4F-3E673EEE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37DD-31B9-43DC-B2B3-DA315C43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C33F-AF2A-4357-8ECD-29F0B5FD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C6D70-6BBF-4BC8-98EE-9B90FAAD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F50F3-D8F4-4FE8-B541-F90CDA93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664A2-D888-4A12-B9DC-3FF2A1AA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E36DF-A64B-4AC5-9A45-7545F1F1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7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6FC0-43B8-4293-A1F8-EAB4760E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CE0431-5FDD-4176-B03D-92A0BAB88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CED6B-8BCF-423E-A846-270B9AF9E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F6211-29E4-46EE-BD12-754F4964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7A120-E500-4092-AC93-FC3C494B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823D6-98D3-4424-92BA-4046EFE7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2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42A38-653D-4FB0-AC0D-D42EB10D9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D3059-8FC1-449B-9B32-2E9FB8470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22C01-1E76-4A38-A538-32F815D5F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6BE4-A405-4008-B695-D5B0A7E8D1B2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93B7-BD8E-4BF1-90F1-710EED003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AAE5C-CCF2-4720-B41F-4BF057484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B124-C716-4A85-9ABF-89847FEF4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9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2cF8a5aAh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2cF8a5aAh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P-completenes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P-completenes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P-completene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B3C5-36CC-43EB-BEA3-50D650F7F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D72B0-6C97-4CDB-AFA0-226F40820E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CS-209: Design and Analysis of Algorithm</a:t>
            </a:r>
          </a:p>
          <a:p>
            <a:r>
              <a:rPr lang="en-US" dirty="0"/>
              <a:t>Instructor: Dr. Maria Anjum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7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78F87-77D6-476F-99D9-04481BE0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7385"/>
            <a:ext cx="10515600" cy="3229577"/>
          </a:xfrm>
        </p:spPr>
        <p:txBody>
          <a:bodyPr/>
          <a:lstStyle/>
          <a:p>
            <a:r>
              <a:rPr lang="en-US" dirty="0"/>
              <a:t>What are concepts of satisfiability, reduction, according to provided link </a:t>
            </a:r>
            <a:r>
              <a:rPr lang="en-US" dirty="0">
                <a:hlinkClick r:id="rId2"/>
              </a:rPr>
              <a:t>https://www.youtube.com/watch?v=e2cF8a5aAhE</a:t>
            </a:r>
            <a:endParaRPr lang="en-US" dirty="0"/>
          </a:p>
          <a:p>
            <a:r>
              <a:rPr lang="en-US" dirty="0"/>
              <a:t>Can you distinguish between P, NP, NP hard and NP complete?</a:t>
            </a:r>
          </a:p>
          <a:p>
            <a:r>
              <a:rPr lang="en-US" dirty="0"/>
              <a:t>What cook’s say about P and Np, you can check </a:t>
            </a:r>
            <a:r>
              <a:rPr lang="en-US" dirty="0">
                <a:hlinkClick r:id="rId2"/>
              </a:rPr>
              <a:t>https://www.youtube.com/watch?v=e2cF8a5aAhE</a:t>
            </a:r>
            <a:r>
              <a:rPr lang="en-US" dirty="0"/>
              <a:t> or consult web.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A90AB9-37DF-42D1-BB05-F3FD2A84C85E}"/>
              </a:ext>
            </a:extLst>
          </p:cNvPr>
          <p:cNvSpPr txBox="1">
            <a:spLocks/>
          </p:cNvSpPr>
          <p:nvPr/>
        </p:nvSpPr>
        <p:spPr>
          <a:xfrm>
            <a:off x="5961117" y="717643"/>
            <a:ext cx="56412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Home Assignment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E0BB13-97F3-4559-A86A-422FF86D9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87" y="352518"/>
            <a:ext cx="3700593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8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2ED29-9C15-4C13-9CC2-36CFBA8F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Book Introduction to algorithms, 3</a:t>
            </a:r>
            <a:r>
              <a:rPr lang="en-US" sz="2000" baseline="30000" dirty="0"/>
              <a:t>rd</a:t>
            </a:r>
            <a:r>
              <a:rPr lang="en-US" sz="2000" dirty="0"/>
              <a:t> edition</a:t>
            </a:r>
          </a:p>
          <a:p>
            <a:r>
              <a:rPr lang="en-US" sz="2000" dirty="0"/>
              <a:t>https://en.wikipedia.org/wiki/NP-completeness </a:t>
            </a:r>
            <a:r>
              <a:rPr lang="en-US" sz="2000" dirty="0">
                <a:solidFill>
                  <a:srgbClr val="FF0000"/>
                </a:solidFill>
              </a:rPr>
              <a:t>read overview</a:t>
            </a:r>
          </a:p>
          <a:p>
            <a:r>
              <a:rPr lang="en-US" sz="2000" dirty="0"/>
              <a:t>https://www.youtube.com/watch?v=e2cF8a5aAhE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704A64C-0EB7-4E0E-9E3F-35F5765CEE2C}"/>
              </a:ext>
            </a:extLst>
          </p:cNvPr>
          <p:cNvSpPr txBox="1">
            <a:spLocks/>
          </p:cNvSpPr>
          <p:nvPr/>
        </p:nvSpPr>
        <p:spPr>
          <a:xfrm>
            <a:off x="838200" y="681037"/>
            <a:ext cx="10515600" cy="6139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2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81CD6-F1CA-4170-BCAB-2864AC1E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11B3-1410-4E35-AA6D-69E95D78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 means  "nondeterministic polynomial time“</a:t>
            </a:r>
          </a:p>
          <a:p>
            <a:r>
              <a:rPr lang="en-US" dirty="0"/>
              <a:t>In theoretical computer science it’s an ongoing research area.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44B72D-F9C6-4F5A-A604-596770BDB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18807"/>
              </p:ext>
            </p:extLst>
          </p:nvPr>
        </p:nvGraphicFramePr>
        <p:xfrm>
          <a:off x="2707689" y="3045615"/>
          <a:ext cx="610093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467">
                  <a:extLst>
                    <a:ext uri="{9D8B030D-6E8A-4147-A177-3AD203B41FA5}">
                      <a16:colId xmlns:a16="http://schemas.microsoft.com/office/drawing/2014/main" val="300715142"/>
                    </a:ext>
                  </a:extLst>
                </a:gridCol>
                <a:gridCol w="3050467">
                  <a:extLst>
                    <a:ext uri="{9D8B030D-6E8A-4147-A177-3AD203B41FA5}">
                      <a16:colId xmlns:a16="http://schemas.microsoft.com/office/drawing/2014/main" val="1456765504"/>
                    </a:ext>
                  </a:extLst>
                </a:gridCol>
              </a:tblGrid>
              <a:tr h="268784">
                <a:tc>
                  <a:txBody>
                    <a:bodyPr/>
                    <a:lstStyle/>
                    <a:p>
                      <a:r>
                        <a:rPr lang="en-US" dirty="0"/>
                        <a:t>Polynomial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Exponential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82604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r>
                        <a:rPr lang="en-US" dirty="0"/>
                        <a:t>Linear search  -              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0/1 knapsack problem -    2</a:t>
                      </a:r>
                      <a:r>
                        <a:rPr lang="en-US" baseline="300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8079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r>
                        <a:rPr lang="en-US" dirty="0"/>
                        <a:t>Binary search -                </a:t>
                      </a:r>
                      <a:r>
                        <a:rPr lang="en-US" dirty="0" err="1"/>
                        <a:t>logn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Traveling Sales person -    2</a:t>
                      </a:r>
                      <a:r>
                        <a:rPr lang="en-US" baseline="30000" dirty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83670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r>
                        <a:rPr lang="en-US" dirty="0"/>
                        <a:t>Insertion sort -                n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 of subsets             -    2</a:t>
                      </a:r>
                      <a:r>
                        <a:rPr lang="en-US" baseline="30000" dirty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10407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r>
                        <a:rPr lang="en-US" dirty="0"/>
                        <a:t>Merge Sort -                    </a:t>
                      </a:r>
                      <a:r>
                        <a:rPr lang="en-US" dirty="0" err="1"/>
                        <a:t>nlogn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Graph Coloring             -    2</a:t>
                      </a:r>
                      <a:r>
                        <a:rPr lang="en-US" baseline="30000" dirty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356214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r>
                        <a:rPr lang="en-US" dirty="0"/>
                        <a:t>Matrix Multiplication –  n</a:t>
                      </a:r>
                      <a:r>
                        <a:rPr lang="en-US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Hamilton Cycle               -    2</a:t>
                      </a:r>
                      <a:r>
                        <a:rPr lang="en-US" baseline="30000" dirty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78790"/>
                  </a:ext>
                </a:extLst>
              </a:tr>
            </a:tbl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7BBAFB2E-CC8D-404E-B1D8-D125264A295E}"/>
              </a:ext>
            </a:extLst>
          </p:cNvPr>
          <p:cNvSpPr/>
          <p:nvPr/>
        </p:nvSpPr>
        <p:spPr>
          <a:xfrm>
            <a:off x="8895425" y="3429000"/>
            <a:ext cx="452761" cy="18111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C8CEDF-8A45-43EE-8589-A1D76E7BEEA8}"/>
              </a:ext>
            </a:extLst>
          </p:cNvPr>
          <p:cNvSpPr txBox="1"/>
          <p:nvPr/>
        </p:nvSpPr>
        <p:spPr>
          <a:xfrm>
            <a:off x="9339284" y="4027927"/>
            <a:ext cx="267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solution to solve these </a:t>
            </a:r>
          </a:p>
          <a:p>
            <a:r>
              <a:rPr lang="en-US" dirty="0"/>
              <a:t>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80658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6B1E1-0909-473F-BC74-ABC88FC4B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solve problems in relation instead of solving them individual. Find relationship among them.</a:t>
            </a:r>
          </a:p>
          <a:p>
            <a:endParaRPr lang="en-US" dirty="0"/>
          </a:p>
          <a:p>
            <a:r>
              <a:rPr lang="en-US" dirty="0"/>
              <a:t>Instead of solving problem in polynomial time (deterministic way), solve them in polynomial time non-deterministic way.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83AFFA-6E00-44D8-BBCB-CB0ADCCC3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222A1-BDDD-4C3A-A3BB-15D763BEEB98}"/>
              </a:ext>
            </a:extLst>
          </p:cNvPr>
          <p:cNvSpPr txBox="1"/>
          <p:nvPr/>
        </p:nvSpPr>
        <p:spPr>
          <a:xfrm>
            <a:off x="838200" y="4797240"/>
            <a:ext cx="775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consult examples from </a:t>
            </a:r>
            <a:r>
              <a:rPr lang="en-US" dirty="0">
                <a:hlinkClick r:id="rId2"/>
              </a:rPr>
              <a:t>https://www.youtube.com/watch?v=e2cF8a5aAhE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81CD6-F1CA-4170-BCAB-2864AC1E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11B3-1410-4E35-AA6D-69E95D78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Polynomial Time:</a:t>
            </a:r>
          </a:p>
          <a:p>
            <a:pPr lvl="1" algn="just"/>
            <a:r>
              <a:rPr lang="en-US" dirty="0"/>
              <a:t>First, the polynomial-time computable problems encountered in practice typically require less time. 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Experience has shown that once the first polynomial-time algorithm for a problem has been discovered, more efficient algorithms often follow.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Second, for many reasonable models of computation, a problem that can be</a:t>
            </a:r>
          </a:p>
          <a:p>
            <a:pPr marL="457200" lvl="1" indent="0" algn="just">
              <a:buNone/>
            </a:pPr>
            <a:r>
              <a:rPr lang="en-US" dirty="0"/>
              <a:t>   solved in polynomial time in one model can be solved in polynomial time in</a:t>
            </a:r>
          </a:p>
          <a:p>
            <a:pPr marL="457200" lvl="1" indent="0" algn="just">
              <a:buNone/>
            </a:pPr>
            <a:r>
              <a:rPr lang="en-US" dirty="0"/>
              <a:t>   another.</a:t>
            </a:r>
          </a:p>
        </p:txBody>
      </p:sp>
    </p:spTree>
    <p:extLst>
      <p:ext uri="{BB962C8B-B14F-4D97-AF65-F5344CB8AC3E}">
        <p14:creationId xmlns:p14="http://schemas.microsoft.com/office/powerpoint/2010/main" val="220378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81CD6-F1CA-4170-BCAB-2864AC1E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11B3-1410-4E35-AA6D-69E95D78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Polynomial Time:</a:t>
            </a:r>
          </a:p>
          <a:p>
            <a:pPr lvl="1"/>
            <a:endParaRPr lang="en-US" dirty="0"/>
          </a:p>
          <a:p>
            <a:pPr lvl="1" algn="just"/>
            <a:r>
              <a:rPr lang="en-US" dirty="0"/>
              <a:t>Third, the class of polynomial-time solvable problems has nice closure properties, since polynomials are closed under addition, multiplication, and composition.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For example, if the output of one polynomial-time algorithm is fed into the input of another, the composite algorithm is polynomial.</a:t>
            </a:r>
          </a:p>
        </p:txBody>
      </p:sp>
    </p:spTree>
    <p:extLst>
      <p:ext uri="{BB962C8B-B14F-4D97-AF65-F5344CB8AC3E}">
        <p14:creationId xmlns:p14="http://schemas.microsoft.com/office/powerpoint/2010/main" val="119504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C063E0-D980-4978-835F-8B9C97D8FE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sz="2400" dirty="0"/>
                  <a:t>Perhaps the most compelling reason why theoretical computer scientists believe that P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400" dirty="0"/>
                  <a:t> NP comes from the existence of the class of “NP-complete” problems.</a:t>
                </a:r>
              </a:p>
              <a:p>
                <a:pPr algn="just"/>
                <a:endParaRPr lang="en-US" sz="2400" dirty="0"/>
              </a:p>
              <a:p>
                <a:pPr algn="just"/>
                <a:r>
                  <a:rPr lang="en-US" sz="2400" dirty="0"/>
                  <a:t>This class has the intriguing property that if </a:t>
                </a:r>
                <a:r>
                  <a:rPr lang="en-US" sz="2400" i="1" dirty="0"/>
                  <a:t>any </a:t>
                </a:r>
                <a:r>
                  <a:rPr lang="en-US" sz="2400" dirty="0"/>
                  <a:t>NP-complete problem can be solved in polynomial time, then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every</a:t>
                </a:r>
                <a:r>
                  <a:rPr lang="en-US" sz="2400" i="1" dirty="0"/>
                  <a:t> </a:t>
                </a:r>
                <a:r>
                  <a:rPr lang="en-US" sz="2400" dirty="0"/>
                  <a:t>problem in NP has a polynomial-time solution, that is, P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NP. </a:t>
                </a:r>
              </a:p>
              <a:p>
                <a:pPr algn="just"/>
                <a:endParaRPr lang="en-US" sz="2400" dirty="0"/>
              </a:p>
              <a:p>
                <a:pPr algn="just"/>
                <a:r>
                  <a:rPr lang="en-US" sz="2400" dirty="0"/>
                  <a:t>Despite years of study, though, no polynomial-time algorithm has ever been discovered for any NP-complete problem.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C063E0-D980-4978-835F-8B9C97D8FE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E3D8B0A0-31E3-4B46-8AB6-6A19B8581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369392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E0B7A-4314-4A5C-B34B-431A22A13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3"/>
            <a:ext cx="10515600" cy="4818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NP-complete problems are in </a:t>
            </a:r>
            <a:r>
              <a:rPr lang="en-US" dirty="0">
                <a:solidFill>
                  <a:srgbClr val="FF0000"/>
                </a:solidFill>
              </a:rPr>
              <a:t>NP</a:t>
            </a:r>
            <a:r>
              <a:rPr lang="en-US" dirty="0"/>
              <a:t>, the set of all </a:t>
            </a:r>
            <a:r>
              <a:rPr lang="en-US" dirty="0">
                <a:solidFill>
                  <a:srgbClr val="FF0000"/>
                </a:solidFill>
              </a:rPr>
              <a:t>decision problems</a:t>
            </a:r>
            <a:r>
              <a:rPr lang="en-US" dirty="0"/>
              <a:t> whose solutions can be verified in polynomial time; </a:t>
            </a:r>
          </a:p>
          <a:p>
            <a:pPr algn="just"/>
            <a:r>
              <a:rPr lang="en-US" i="1" dirty="0"/>
              <a:t>NP</a:t>
            </a:r>
            <a:r>
              <a:rPr lang="en-US" dirty="0"/>
              <a:t> may be equivalently defined as the set of decision problems that can be solved in polynomial time on a </a:t>
            </a:r>
            <a:r>
              <a:rPr lang="en-US" dirty="0">
                <a:solidFill>
                  <a:srgbClr val="FF0000"/>
                </a:solidFill>
              </a:rPr>
              <a:t>non-deterministic Turing machine. </a:t>
            </a:r>
          </a:p>
          <a:p>
            <a:pPr algn="just"/>
            <a:r>
              <a:rPr lang="en-US" dirty="0"/>
              <a:t>A problem </a:t>
            </a:r>
            <a:r>
              <a:rPr lang="en-US" i="1" dirty="0"/>
              <a:t>p</a:t>
            </a:r>
            <a:r>
              <a:rPr lang="en-US" dirty="0"/>
              <a:t> in NP is NP-complete if every other problem in NP can be transformed (or reduced) into </a:t>
            </a:r>
            <a:r>
              <a:rPr lang="en-US" i="1" dirty="0"/>
              <a:t>p</a:t>
            </a:r>
            <a:r>
              <a:rPr lang="en-US" dirty="0"/>
              <a:t> in polynomial time.</a:t>
            </a:r>
          </a:p>
          <a:p>
            <a:pPr algn="just"/>
            <a:r>
              <a:rPr lang="en-US" dirty="0"/>
              <a:t>It is not known whether every problem in NP can be quickly solved—this is called the </a:t>
            </a:r>
            <a:r>
              <a:rPr lang="en-US" dirty="0">
                <a:solidFill>
                  <a:srgbClr val="FF0000"/>
                </a:solidFill>
              </a:rPr>
              <a:t>P versus NP problem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But if </a:t>
            </a:r>
            <a:r>
              <a:rPr lang="en-US" i="1" dirty="0">
                <a:solidFill>
                  <a:srgbClr val="FF0000"/>
                </a:solidFill>
              </a:rPr>
              <a:t>any NP-complete problem</a:t>
            </a:r>
            <a:r>
              <a:rPr lang="en-US" dirty="0"/>
              <a:t> can be solved quickly, then </a:t>
            </a:r>
            <a:r>
              <a:rPr lang="en-US" i="1" dirty="0">
                <a:solidFill>
                  <a:srgbClr val="FF0000"/>
                </a:solidFill>
              </a:rPr>
              <a:t>every problem in NP</a:t>
            </a:r>
            <a:r>
              <a:rPr lang="en-US" dirty="0"/>
              <a:t> can, because the </a:t>
            </a:r>
            <a:r>
              <a:rPr lang="en-US" dirty="0">
                <a:solidFill>
                  <a:srgbClr val="FF0000"/>
                </a:solidFill>
              </a:rPr>
              <a:t>definition</a:t>
            </a:r>
            <a:r>
              <a:rPr lang="en-US" dirty="0"/>
              <a:t> of an NP-complete problem states that every problem in NP must be quickly reducible to every NP-complete problem (that is, it can be reduced in polynomial time). </a:t>
            </a:r>
          </a:p>
          <a:p>
            <a:pPr algn="just"/>
            <a:r>
              <a:rPr lang="en-US" dirty="0"/>
              <a:t>Because of this, it is often said that NP-complete problems are </a:t>
            </a:r>
            <a:r>
              <a:rPr lang="en-US" i="1" dirty="0">
                <a:solidFill>
                  <a:srgbClr val="FF0000"/>
                </a:solidFill>
              </a:rPr>
              <a:t>harder</a:t>
            </a:r>
            <a:r>
              <a:rPr lang="en-US" dirty="0">
                <a:solidFill>
                  <a:srgbClr val="FF0000"/>
                </a:solidFill>
              </a:rPr>
              <a:t> or </a:t>
            </a:r>
            <a:r>
              <a:rPr lang="en-US" i="1" dirty="0">
                <a:solidFill>
                  <a:srgbClr val="FF0000"/>
                </a:solidFill>
              </a:rPr>
              <a:t>more difficult</a:t>
            </a:r>
            <a:r>
              <a:rPr lang="en-US" dirty="0"/>
              <a:t> than NP problems in general.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69FDD5-AC16-4A07-8965-FFF87C3F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68D49D-1D5B-4E60-B3BA-9A1AEBFB72FA}"/>
              </a:ext>
            </a:extLst>
          </p:cNvPr>
          <p:cNvSpPr/>
          <p:nvPr/>
        </p:nvSpPr>
        <p:spPr>
          <a:xfrm>
            <a:off x="838200" y="6244986"/>
            <a:ext cx="465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https://en.wikipedia.org/wiki/NP-completeness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9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E0B7A-4314-4A5C-B34B-431A22A13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3"/>
            <a:ext cx="10515600" cy="481868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 decision problem 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/>
              <a:t> is NP-complete if: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i="1" dirty="0"/>
              <a:t>C</a:t>
            </a:r>
            <a:r>
              <a:rPr lang="en-US" dirty="0"/>
              <a:t> is in NP, and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/>
              <a:t>Every problem in NP is reducible to </a:t>
            </a:r>
            <a:r>
              <a:rPr lang="en-US" i="1" dirty="0"/>
              <a:t>C</a:t>
            </a:r>
            <a:r>
              <a:rPr lang="en-US" dirty="0"/>
              <a:t> in polynomial time.</a:t>
            </a:r>
          </a:p>
          <a:p>
            <a:pPr algn="just"/>
            <a:endParaRPr lang="en-US" sz="2400" i="1" dirty="0"/>
          </a:p>
          <a:p>
            <a:pPr algn="just"/>
            <a:r>
              <a:rPr lang="en-US" sz="2400" i="1" dirty="0"/>
              <a:t>C</a:t>
            </a:r>
            <a:r>
              <a:rPr lang="en-US" sz="2400" dirty="0"/>
              <a:t> can be shown to be in NP by demonstrating that a candidate solution to </a:t>
            </a:r>
            <a:r>
              <a:rPr lang="en-US" sz="2400" i="1" dirty="0"/>
              <a:t>C</a:t>
            </a:r>
            <a:r>
              <a:rPr lang="en-US" sz="2400" dirty="0"/>
              <a:t> can be verified in polynomial time.</a:t>
            </a:r>
          </a:p>
          <a:p>
            <a:pPr algn="just"/>
            <a:r>
              <a:rPr lang="en-US" sz="2400" dirty="0"/>
              <a:t>Note that a problem satisfying condition 2 is said to be </a:t>
            </a:r>
            <a:r>
              <a:rPr lang="en-US" sz="2400" dirty="0">
                <a:solidFill>
                  <a:srgbClr val="FF0000"/>
                </a:solidFill>
              </a:rPr>
              <a:t>NP-hard</a:t>
            </a:r>
            <a:r>
              <a:rPr lang="en-US" sz="2400" dirty="0"/>
              <a:t>, whether or not it satisfies condition 1.</a:t>
            </a:r>
          </a:p>
          <a:p>
            <a:pPr algn="just"/>
            <a:r>
              <a:rPr lang="en-US" sz="2400" dirty="0"/>
              <a:t>A consequence of this definition is that if we had a polynomial time algorithm (on a UTM, or any other Turing-equivalent abstract machine) for </a:t>
            </a:r>
            <a:r>
              <a:rPr lang="en-US" sz="2400" i="1" dirty="0"/>
              <a:t>C</a:t>
            </a:r>
            <a:r>
              <a:rPr lang="en-US" sz="2400" dirty="0"/>
              <a:t>, we could solve all problems in NP in polynomial time.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69FDD5-AC16-4A07-8965-FFF87C3F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0F379A-460F-435C-A9CD-A422BB65959C}"/>
              </a:ext>
            </a:extLst>
          </p:cNvPr>
          <p:cNvSpPr/>
          <p:nvPr/>
        </p:nvSpPr>
        <p:spPr>
          <a:xfrm>
            <a:off x="838200" y="6308209"/>
            <a:ext cx="465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https://en.wikipedia.org/wiki/NP-completeness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4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CFD19-283C-4638-A42E-BBCFDC960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6588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Well-known problems that are NP-complete when expressed as decision problems.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Boolean satisfiability problem (SAT)</a:t>
            </a:r>
          </a:p>
          <a:p>
            <a:r>
              <a:rPr lang="en-US" dirty="0"/>
              <a:t>Knapsack problem</a:t>
            </a:r>
          </a:p>
          <a:p>
            <a:r>
              <a:rPr lang="en-US" dirty="0"/>
              <a:t>Hamiltonian path problem</a:t>
            </a:r>
          </a:p>
          <a:p>
            <a:r>
              <a:rPr lang="en-US" dirty="0"/>
              <a:t>Travelling salesman problem (decision version)</a:t>
            </a:r>
          </a:p>
          <a:p>
            <a:r>
              <a:rPr lang="en-US" dirty="0"/>
              <a:t>Subgraph isomorphism problem</a:t>
            </a:r>
          </a:p>
          <a:p>
            <a:r>
              <a:rPr lang="en-US" dirty="0"/>
              <a:t>Subset sum problem</a:t>
            </a:r>
          </a:p>
          <a:p>
            <a:r>
              <a:rPr lang="en-US" dirty="0"/>
              <a:t>Clique problem</a:t>
            </a:r>
          </a:p>
          <a:p>
            <a:r>
              <a:rPr lang="en-US" dirty="0"/>
              <a:t>Vertex cover problem</a:t>
            </a:r>
          </a:p>
          <a:p>
            <a:r>
              <a:rPr lang="en-US" dirty="0"/>
              <a:t>Independent set problem</a:t>
            </a:r>
          </a:p>
          <a:p>
            <a:r>
              <a:rPr lang="en-US" dirty="0"/>
              <a:t>Dominating set problem</a:t>
            </a:r>
          </a:p>
          <a:p>
            <a:r>
              <a:rPr lang="en-US" dirty="0"/>
              <a:t>Graph coloring problem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C18AAA-0B07-4A19-9ED1-F81AC48F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NP Complete Problem - Examples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F94B1B-A285-4D79-89DE-1ECFA3C75298}"/>
              </a:ext>
            </a:extLst>
          </p:cNvPr>
          <p:cNvSpPr/>
          <p:nvPr/>
        </p:nvSpPr>
        <p:spPr>
          <a:xfrm>
            <a:off x="838200" y="6176963"/>
            <a:ext cx="465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https://en.wikipedia.org/wiki/NP-completeness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0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631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NP Complete Problem</vt:lpstr>
      <vt:lpstr>NP Complete Problem</vt:lpstr>
      <vt:lpstr>NP Complete Problem</vt:lpstr>
      <vt:lpstr>NP Complete Problem</vt:lpstr>
      <vt:lpstr>NP Complete Problem</vt:lpstr>
      <vt:lpstr>NP Complete Problem</vt:lpstr>
      <vt:lpstr>NP Complete Problem</vt:lpstr>
      <vt:lpstr>NP Complete Problem</vt:lpstr>
      <vt:lpstr>NP Complete Problem - Examples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 Complete Problem</dc:title>
  <dc:creator>Dr. Maria Anjum</dc:creator>
  <cp:lastModifiedBy>Dr. Maria Anjum</cp:lastModifiedBy>
  <cp:revision>23</cp:revision>
  <dcterms:created xsi:type="dcterms:W3CDTF">2020-04-26T19:27:11Z</dcterms:created>
  <dcterms:modified xsi:type="dcterms:W3CDTF">2020-04-26T21:27:48Z</dcterms:modified>
</cp:coreProperties>
</file>